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 /><Relationship Id="rId2" Type="http://schemas.openxmlformats.org/package/2006/relationships/metadata/core-properties" Target="docProps/core.xml" /><Relationship Id="rId1"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 /><Relationship Id="rId13" Type="http://schemas.openxmlformats.org/officeDocument/2006/relationships/presProps" Target="presProps.xml" /><Relationship Id="rId3" Type="http://schemas.openxmlformats.org/officeDocument/2006/relationships/slide" Target="slides/slide2.xml" /><Relationship Id="rId7" Type="http://schemas.openxmlformats.org/officeDocument/2006/relationships/slide" Target="slides/slide6.xml" /><Relationship Id="rId12" Type="http://schemas.openxmlformats.org/officeDocument/2006/relationships/notesMaster" Target="notesMasters/notesMaster1.xml" /><Relationship Id="rId2" Type="http://schemas.openxmlformats.org/officeDocument/2006/relationships/slide" Target="slides/slide1.xml" /><Relationship Id="rId16" Type="http://schemas.openxmlformats.org/officeDocument/2006/relationships/tableStyles" Target="tableStyles.xml" /><Relationship Id="rId1" Type="http://schemas.openxmlformats.org/officeDocument/2006/relationships/slideMaster" Target="slideMasters/slideMaster1.xml" /><Relationship Id="rId6" Type="http://schemas.openxmlformats.org/officeDocument/2006/relationships/slide" Target="slides/slide5.xml" /><Relationship Id="rId11" Type="http://schemas.openxmlformats.org/officeDocument/2006/relationships/slide" Target="slides/slide10.xml" /><Relationship Id="rId5" Type="http://schemas.openxmlformats.org/officeDocument/2006/relationships/slide" Target="slides/slide4.xml" /><Relationship Id="rId15" Type="http://schemas.openxmlformats.org/officeDocument/2006/relationships/theme" Target="theme/theme1.xml" /><Relationship Id="rId10" Type="http://schemas.openxmlformats.org/officeDocument/2006/relationships/slide" Target="slides/slide9.xml" /><Relationship Id="rId4" Type="http://schemas.openxmlformats.org/officeDocument/2006/relationships/slide" Target="slides/slide3.xml" /><Relationship Id="rId9" Type="http://schemas.openxmlformats.org/officeDocument/2006/relationships/slide" Target="slides/slide8.xml" /><Relationship Id="rId14" Type="http://schemas.openxmlformats.org/officeDocument/2006/relationships/viewProps" Target="viewProps.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565525" cy="7334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4660900" y="0"/>
            <a:ext cx="3567113" cy="733425"/>
          </a:xfrm>
          <a:prstGeom prst="rect">
            <a:avLst/>
          </a:prstGeom>
        </p:spPr>
        <p:txBody>
          <a:bodyPr vert="horz" lIns="91440" tIns="45720" rIns="91440" bIns="45720" rtlCol="0"/>
          <a:lstStyle>
            <a:lvl1pPr algn="r">
              <a:defRPr sz="1200"/>
            </a:lvl1pPr>
          </a:lstStyle>
          <a:p>
            <a:fld id="{C9EE05C4-891D-974E-ADC0-42066E47E5F0}" type="datetimeFigureOut">
              <a:rPr lang="en-US" smtClean="0"/>
              <a:t>6/17/2024</a:t>
            </a:fld>
            <a:endParaRPr lang="en-US"/>
          </a:p>
        </p:txBody>
      </p:sp>
      <p:sp>
        <p:nvSpPr>
          <p:cNvPr id="4" name="Slide Image Placeholder 3"/>
          <p:cNvSpPr>
            <a:spLocks noGrp="1" noRot="1" noChangeAspect="1"/>
          </p:cNvSpPr>
          <p:nvPr>
            <p:ph type="sldImg" idx="2"/>
          </p:nvPr>
        </p:nvSpPr>
        <p:spPr>
          <a:xfrm>
            <a:off x="-273050" y="1828800"/>
            <a:ext cx="8775700" cy="493712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822325" y="7040563"/>
            <a:ext cx="6584950" cy="576103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13896975"/>
            <a:ext cx="3565525" cy="733425"/>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4660900" y="13896975"/>
            <a:ext cx="3567113" cy="733425"/>
          </a:xfrm>
          <a:prstGeom prst="rect">
            <a:avLst/>
          </a:prstGeom>
        </p:spPr>
        <p:txBody>
          <a:bodyPr vert="horz" lIns="91440" tIns="45720" rIns="91440" bIns="45720" rtlCol="0" anchor="b"/>
          <a:lstStyle>
            <a:lvl1pPr algn="r">
              <a:defRPr sz="1200"/>
            </a:lvl1pPr>
          </a:lstStyle>
          <a:p>
            <a:fld id="{7475A973-7174-8247-B41C-23C41CB084CE}" type="slidenum">
              <a:rPr lang="en-US" smtClean="0"/>
              <a:t>‹#›</a:t>
            </a:fld>
            <a:endParaRPr lang="en-US"/>
          </a:p>
        </p:txBody>
      </p:sp>
    </p:spTree>
    <p:extLst>
      <p:ext uri="{BB962C8B-B14F-4D97-AF65-F5344CB8AC3E}">
        <p14:creationId xmlns:p14="http://schemas.microsoft.com/office/powerpoint/2010/main" val="25704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 /><Relationship Id="rId1" Type="http://schemas.openxmlformats.org/officeDocument/2006/relationships/notesMaster" Target="../notesMasters/notesMaster1.xml" /></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 /><Relationship Id="rId1"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 /><Relationship Id="rId1" Type="http://schemas.openxmlformats.org/officeDocument/2006/relationships/notesMaster" Target="../notesMasters/notesMaster1.xml" /></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 /><Relationship Id="rId1" Type="http://schemas.openxmlformats.org/officeDocument/2006/relationships/notesMaster" Target="../notesMasters/notesMaster1.xml" /></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 /><Relationship Id="rId1" Type="http://schemas.openxmlformats.org/officeDocument/2006/relationships/notesMaster" Target="../notesMasters/notesMaster1.xml" /></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 /><Relationship Id="rId1" Type="http://schemas.openxmlformats.org/officeDocument/2006/relationships/notesMaster" Target="../notesMasters/notesMaster1.xml" /></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 /><Relationship Id="rId1" Type="http://schemas.openxmlformats.org/officeDocument/2006/relationships/notesMaster" Target="../notesMasters/notesMaster1.xml" /></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 /><Relationship Id="rId1" Type="http://schemas.openxmlformats.org/officeDocument/2006/relationships/notesMaster" Target="../notesMasters/notesMaster1.xml" /></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 /><Relationship Id="rId1" Type="http://schemas.openxmlformats.org/officeDocument/2006/relationships/notesMaster" Target="../notesMasters/notesMaster1.xml" /></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 /><Relationship Id="rId1" Type="http://schemas.openxmlformats.org/officeDocument/2006/relationships/slideLayout" Target="../slideLayouts/slideLayout1.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1.xml" /><Relationship Id="rId1" Type="http://schemas.openxmlformats.org/officeDocument/2006/relationships/slideLayout" Target="../slideLayouts/slideLayout1.xml" /><Relationship Id="rId5" Type="http://schemas.openxmlformats.org/officeDocument/2006/relationships/image" Target="../media/image3.png" /><Relationship Id="rId4" Type="http://schemas.openxmlformats.org/officeDocument/2006/relationships/image" Target="../media/image2.png" /></Relationships>
</file>

<file path=ppt/slides/_rels/slide10.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10.xml" /><Relationship Id="rId1" Type="http://schemas.openxmlformats.org/officeDocument/2006/relationships/slideLayout" Target="../slideLayouts/slideLayout1.xml" /><Relationship Id="rId4" Type="http://schemas.openxmlformats.org/officeDocument/2006/relationships/image" Target="../media/image16.png" /></Relationships>
</file>

<file path=ppt/slides/_rels/slide2.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2.xml" /><Relationship Id="rId1" Type="http://schemas.openxmlformats.org/officeDocument/2006/relationships/slideLayout" Target="../slideLayouts/slideLayout1.xml" /><Relationship Id="rId5" Type="http://schemas.openxmlformats.org/officeDocument/2006/relationships/image" Target="../media/image5.png" /><Relationship Id="rId4" Type="http://schemas.openxmlformats.org/officeDocument/2006/relationships/image" Target="../media/image4.png" /></Relationships>
</file>

<file path=ppt/slides/_rels/slide3.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3.xml" /><Relationship Id="rId1" Type="http://schemas.openxmlformats.org/officeDocument/2006/relationships/slideLayout" Target="../slideLayouts/slideLayout1.xml" /><Relationship Id="rId4" Type="http://schemas.openxmlformats.org/officeDocument/2006/relationships/image" Target="../media/image6.png" /></Relationships>
</file>

<file path=ppt/slides/_rels/slide4.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4.xml" /><Relationship Id="rId1" Type="http://schemas.openxmlformats.org/officeDocument/2006/relationships/slideLayout" Target="../slideLayouts/slideLayout1.xml" /><Relationship Id="rId4" Type="http://schemas.openxmlformats.org/officeDocument/2006/relationships/image" Target="../media/image7.png" /></Relationships>
</file>

<file path=ppt/slides/_rels/slide5.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5.xml" /><Relationship Id="rId1" Type="http://schemas.openxmlformats.org/officeDocument/2006/relationships/slideLayout" Target="../slideLayouts/slideLayout1.xml" /><Relationship Id="rId4" Type="http://schemas.openxmlformats.org/officeDocument/2006/relationships/image" Target="../media/image8.png" /></Relationships>
</file>

<file path=ppt/slides/_rels/slide6.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6.xml" /><Relationship Id="rId1" Type="http://schemas.openxmlformats.org/officeDocument/2006/relationships/slideLayout" Target="../slideLayouts/slideLayout1.xml" /><Relationship Id="rId4" Type="http://schemas.openxmlformats.org/officeDocument/2006/relationships/image" Target="../media/image9.png" /></Relationships>
</file>

<file path=ppt/slides/_rels/slide7.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7.xml" /><Relationship Id="rId1" Type="http://schemas.openxmlformats.org/officeDocument/2006/relationships/slideLayout" Target="../slideLayouts/slideLayout1.xml" /><Relationship Id="rId5" Type="http://schemas.openxmlformats.org/officeDocument/2006/relationships/image" Target="../media/image11.png" /><Relationship Id="rId4" Type="http://schemas.openxmlformats.org/officeDocument/2006/relationships/image" Target="../media/image10.png" /></Relationships>
</file>

<file path=ppt/slides/_rels/slide8.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8.xml" /><Relationship Id="rId1" Type="http://schemas.openxmlformats.org/officeDocument/2006/relationships/slideLayout" Target="../slideLayouts/slideLayout1.xml" /><Relationship Id="rId5" Type="http://schemas.openxmlformats.org/officeDocument/2006/relationships/image" Target="../media/image13.png" /><Relationship Id="rId4" Type="http://schemas.openxmlformats.org/officeDocument/2006/relationships/image" Target="../media/image12.png" /></Relationships>
</file>

<file path=ppt/slides/_rels/slide9.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9.xml" /><Relationship Id="rId1" Type="http://schemas.openxmlformats.org/officeDocument/2006/relationships/slideLayout" Target="../slideLayouts/slideLayout1.xml" /><Relationship Id="rId5" Type="http://schemas.openxmlformats.org/officeDocument/2006/relationships/image" Target="../media/image15.png" /><Relationship Id="rId4" Type="http://schemas.openxmlformats.org/officeDocument/2006/relationships/image" Target="../media/image14.png" /></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pic>
        <p:nvPicPr>
          <p:cNvPr id="5" name="Image 2" descr="preencoded.png"/>
          <p:cNvPicPr>
            <a:picLocks noChangeAspect="1"/>
          </p:cNvPicPr>
          <p:nvPr/>
        </p:nvPicPr>
        <p:blipFill>
          <a:blip r:embed="rId5"/>
          <a:stretch>
            <a:fillRect/>
          </a:stretch>
        </p:blipFill>
        <p:spPr>
          <a:xfrm>
            <a:off x="9421654" y="1649254"/>
            <a:ext cx="4931093" cy="4931093"/>
          </a:xfrm>
          <a:prstGeom prst="rect">
            <a:avLst/>
          </a:prstGeom>
        </p:spPr>
      </p:pic>
      <p:sp>
        <p:nvSpPr>
          <p:cNvPr id="6" name="Text 1"/>
          <p:cNvSpPr/>
          <p:nvPr/>
        </p:nvSpPr>
        <p:spPr>
          <a:xfrm>
            <a:off x="833199" y="2226945"/>
            <a:ext cx="7477601" cy="1803797"/>
          </a:xfrm>
          <a:prstGeom prst="rect">
            <a:avLst/>
          </a:prstGeom>
          <a:noFill/>
          <a:ln/>
        </p:spPr>
        <p:txBody>
          <a:bodyPr wrap="square" rtlCol="0" anchor="t"/>
          <a:lstStyle/>
          <a:p>
            <a:pPr marL="0" indent="0">
              <a:lnSpc>
                <a:spcPts val="7101"/>
              </a:lnSpc>
              <a:buNone/>
            </a:pPr>
            <a:r>
              <a:rPr lang="en-US" sz="5681" b="1" kern="0" spc="-114" dirty="0">
                <a:solidFill>
                  <a:srgbClr val="FF75D3"/>
                </a:solidFill>
                <a:latin typeface="adonis-web" pitchFamily="34" charset="0"/>
                <a:ea typeface="adonis-web" pitchFamily="34" charset="-122"/>
                <a:cs typeface="adonis-web" pitchFamily="34" charset="-120"/>
              </a:rPr>
              <a:t>SMS Controlled Smart Notice Board</a:t>
            </a:r>
            <a:endParaRPr lang="en-US" sz="5681" dirty="0"/>
          </a:p>
        </p:txBody>
      </p:sp>
      <p:sp>
        <p:nvSpPr>
          <p:cNvPr id="7" name="Text 2"/>
          <p:cNvSpPr/>
          <p:nvPr/>
        </p:nvSpPr>
        <p:spPr>
          <a:xfrm>
            <a:off x="833199" y="4363998"/>
            <a:ext cx="7477601" cy="999768"/>
          </a:xfrm>
          <a:prstGeom prst="rect">
            <a:avLst/>
          </a:prstGeom>
          <a:noFill/>
          <a:ln/>
        </p:spPr>
        <p:txBody>
          <a:bodyPr wrap="square" rtlCol="0" anchor="t"/>
          <a:lstStyle/>
          <a:p>
            <a:pPr marL="0" indent="0">
              <a:lnSpc>
                <a:spcPts val="2624"/>
              </a:lnSpc>
              <a:buNone/>
            </a:pPr>
            <a:r>
              <a:rPr lang="en-US" sz="1750" kern="0" spc="-35" dirty="0">
                <a:solidFill>
                  <a:srgbClr val="272525"/>
                </a:solidFill>
                <a:latin typeface="Source Sans Pro" pitchFamily="34" charset="0"/>
                <a:ea typeface="Source Sans Pro" pitchFamily="34" charset="-122"/>
                <a:cs typeface="Source Sans Pro" pitchFamily="34" charset="-120"/>
              </a:rPr>
              <a:t>Welcome to My presentation about an innovative project: an SMS controlled smart notice board. This project leverages natural language processing (NLP) to enable users to control a digital notice board using SMS messages.</a:t>
            </a:r>
            <a:endParaRPr lang="en-US" sz="1750" dirty="0"/>
          </a:p>
        </p:txBody>
      </p:sp>
      <p:sp>
        <p:nvSpPr>
          <p:cNvPr id="8" name="Shape 3"/>
          <p:cNvSpPr/>
          <p:nvPr/>
        </p:nvSpPr>
        <p:spPr>
          <a:xfrm>
            <a:off x="833199" y="5630347"/>
            <a:ext cx="355402" cy="355402"/>
          </a:xfrm>
          <a:prstGeom prst="roundRect">
            <a:avLst>
              <a:gd name="adj" fmla="val 25726039"/>
            </a:avLst>
          </a:prstGeom>
          <a:noFill/>
          <a:ln w="7620">
            <a:solidFill>
              <a:srgbClr val="FFFFFF"/>
            </a:solidFill>
            <a:prstDash val="solid"/>
          </a:ln>
        </p:spPr>
      </p:sp>
      <p:sp>
        <p:nvSpPr>
          <p:cNvPr id="10" name="Text 4"/>
          <p:cNvSpPr/>
          <p:nvPr/>
        </p:nvSpPr>
        <p:spPr>
          <a:xfrm>
            <a:off x="1299686" y="5613678"/>
            <a:ext cx="1675686" cy="388858"/>
          </a:xfrm>
          <a:prstGeom prst="rect">
            <a:avLst/>
          </a:prstGeom>
          <a:noFill/>
          <a:ln/>
        </p:spPr>
        <p:txBody>
          <a:bodyPr wrap="none" rtlCol="0" anchor="t"/>
          <a:lstStyle/>
          <a:p>
            <a:pPr marL="0" indent="0" algn="l">
              <a:lnSpc>
                <a:spcPts val="3062"/>
              </a:lnSpc>
              <a:buNone/>
            </a:pPr>
            <a:r>
              <a:rPr lang="en-US" sz="2187" b="1" kern="0" spc="-35" dirty="0">
                <a:solidFill>
                  <a:srgbClr val="272525"/>
                </a:solidFill>
                <a:latin typeface="Source Sans Pro" pitchFamily="34" charset="0"/>
                <a:ea typeface="Source Sans Pro" pitchFamily="34" charset="-122"/>
              </a:rPr>
              <a:t>By </a:t>
            </a:r>
          </a:p>
          <a:p>
            <a:pPr marL="0" indent="0" algn="l">
              <a:lnSpc>
                <a:spcPts val="3062"/>
              </a:lnSpc>
              <a:buNone/>
            </a:pPr>
            <a:r>
              <a:rPr lang="en-US" sz="2187" b="1" kern="0" spc="-35" dirty="0" err="1">
                <a:solidFill>
                  <a:srgbClr val="272525"/>
                </a:solidFill>
                <a:latin typeface="Source Sans Pro" pitchFamily="34" charset="0"/>
                <a:ea typeface="Source Sans Pro" pitchFamily="34" charset="-122"/>
              </a:rPr>
              <a:t>M.Hithesh</a:t>
            </a:r>
            <a:r>
              <a:rPr lang="en-US" sz="2187" b="1" kern="0" spc="-35" dirty="0">
                <a:solidFill>
                  <a:srgbClr val="272525"/>
                </a:solidFill>
                <a:latin typeface="Source Sans Pro" pitchFamily="34" charset="0"/>
                <a:ea typeface="Source Sans Pro" pitchFamily="34" charset="-122"/>
              </a:rPr>
              <a:t> </a:t>
            </a:r>
            <a:r>
              <a:rPr lang="en-US" sz="2187" b="1" kern="0" spc="-35" dirty="0" err="1">
                <a:solidFill>
                  <a:srgbClr val="272525"/>
                </a:solidFill>
                <a:latin typeface="Source Sans Pro" pitchFamily="34" charset="0"/>
                <a:ea typeface="Source Sans Pro" pitchFamily="34" charset="-122"/>
              </a:rPr>
              <a:t>Babu</a:t>
            </a:r>
            <a:endParaRPr lang="en-US" sz="2187" b="1" kern="0" spc="-35" dirty="0">
              <a:solidFill>
                <a:srgbClr val="272525"/>
              </a:solidFill>
              <a:latin typeface="Source Sans Pro" pitchFamily="34" charset="0"/>
              <a:ea typeface="Source Sans Pro" pitchFamily="34" charset="-122"/>
            </a:endParaRPr>
          </a:p>
          <a:p>
            <a:pPr marL="0" indent="0" algn="l">
              <a:lnSpc>
                <a:spcPts val="3062"/>
              </a:lnSpc>
              <a:buNone/>
            </a:pPr>
            <a:r>
              <a:rPr lang="en-US" sz="2187" b="1" kern="0" spc="-35" dirty="0">
                <a:solidFill>
                  <a:srgbClr val="272525"/>
                </a:solidFill>
                <a:latin typeface="Source Sans Pro" pitchFamily="34" charset="0"/>
                <a:ea typeface="Source Sans Pro" pitchFamily="34" charset="-122"/>
              </a:rPr>
              <a:t>192211166</a:t>
            </a:r>
            <a:endParaRPr lang="en-US" sz="2187"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833199" y="3163967"/>
            <a:ext cx="7214830" cy="901898"/>
          </a:xfrm>
          <a:prstGeom prst="rect">
            <a:avLst/>
          </a:prstGeom>
          <a:noFill/>
          <a:ln/>
        </p:spPr>
        <p:txBody>
          <a:bodyPr wrap="none" rtlCol="0" anchor="t"/>
          <a:lstStyle/>
          <a:p>
            <a:pPr marL="0" indent="0">
              <a:lnSpc>
                <a:spcPts val="7101"/>
              </a:lnSpc>
              <a:buNone/>
            </a:pPr>
            <a:r>
              <a:rPr lang="en-US" sz="5681" b="1" kern="0" spc="-114" dirty="0">
                <a:solidFill>
                  <a:srgbClr val="FF75D3"/>
                </a:solidFill>
                <a:latin typeface="adonis-web" pitchFamily="34" charset="0"/>
                <a:ea typeface="adonis-web" pitchFamily="34" charset="-122"/>
                <a:cs typeface="adonis-web" pitchFamily="34" charset="-120"/>
              </a:rPr>
              <a:t>Thank You</a:t>
            </a:r>
            <a:endParaRPr lang="en-US" sz="5681" dirty="0"/>
          </a:p>
        </p:txBody>
      </p:sp>
      <p:sp>
        <p:nvSpPr>
          <p:cNvPr id="6" name="Text 2"/>
          <p:cNvSpPr/>
          <p:nvPr/>
        </p:nvSpPr>
        <p:spPr>
          <a:xfrm>
            <a:off x="833199" y="4399121"/>
            <a:ext cx="7477601" cy="666512"/>
          </a:xfrm>
          <a:prstGeom prst="rect">
            <a:avLst/>
          </a:prstGeom>
          <a:noFill/>
          <a:ln/>
        </p:spPr>
        <p:txBody>
          <a:bodyPr wrap="square" rtlCol="0" anchor="t"/>
          <a:lstStyle/>
          <a:p>
            <a:pPr marL="0" indent="0">
              <a:lnSpc>
                <a:spcPts val="2624"/>
              </a:lnSpc>
              <a:buNone/>
            </a:pPr>
            <a:r>
              <a:rPr lang="en-US" sz="1750" kern="0" spc="-35" dirty="0">
                <a:solidFill>
                  <a:srgbClr val="272525"/>
                </a:solidFill>
                <a:latin typeface="Source Sans Pro" pitchFamily="34" charset="0"/>
                <a:ea typeface="Source Sans Pro" pitchFamily="34" charset="-122"/>
                <a:cs typeface="Source Sans Pro" pitchFamily="34" charset="-120"/>
              </a:rPr>
              <a:t>We appreciate your time and interest in our presentation. We are confident that this SMS Controlled Smart Notice Board will be a valuable asset to your organization.</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pic>
        <p:nvPicPr>
          <p:cNvPr id="5" name="Image 2" descr="preencoded.png"/>
          <p:cNvPicPr>
            <a:picLocks noChangeAspect="1"/>
          </p:cNvPicPr>
          <p:nvPr/>
        </p:nvPicPr>
        <p:blipFill>
          <a:blip r:embed="rId5"/>
          <a:stretch>
            <a:fillRect/>
          </a:stretch>
        </p:blipFill>
        <p:spPr>
          <a:xfrm>
            <a:off x="9421773" y="2098715"/>
            <a:ext cx="4930854" cy="4032171"/>
          </a:xfrm>
          <a:prstGeom prst="rect">
            <a:avLst/>
          </a:prstGeom>
        </p:spPr>
      </p:pic>
      <p:sp>
        <p:nvSpPr>
          <p:cNvPr id="6" name="Text 1"/>
          <p:cNvSpPr/>
          <p:nvPr/>
        </p:nvSpPr>
        <p:spPr>
          <a:xfrm>
            <a:off x="833199" y="1921550"/>
            <a:ext cx="7477601" cy="1803797"/>
          </a:xfrm>
          <a:prstGeom prst="rect">
            <a:avLst/>
          </a:prstGeom>
          <a:noFill/>
          <a:ln/>
        </p:spPr>
        <p:txBody>
          <a:bodyPr wrap="square" rtlCol="0" anchor="t"/>
          <a:lstStyle/>
          <a:p>
            <a:pPr marL="0" indent="0">
              <a:lnSpc>
                <a:spcPts val="7101"/>
              </a:lnSpc>
              <a:buNone/>
            </a:pPr>
            <a:r>
              <a:rPr lang="en-US" sz="5681" b="1" kern="0" spc="-114" dirty="0">
                <a:solidFill>
                  <a:srgbClr val="FF75D3"/>
                </a:solidFill>
                <a:latin typeface="adonis-web" pitchFamily="34" charset="0"/>
                <a:ea typeface="adonis-web" pitchFamily="34" charset="-122"/>
                <a:cs typeface="adonis-web" pitchFamily="34" charset="-120"/>
              </a:rPr>
              <a:t>Project Overview and Objectives</a:t>
            </a:r>
            <a:endParaRPr lang="en-US" sz="5681" dirty="0"/>
          </a:p>
        </p:txBody>
      </p:sp>
      <p:sp>
        <p:nvSpPr>
          <p:cNvPr id="7" name="Text 2"/>
          <p:cNvSpPr/>
          <p:nvPr/>
        </p:nvSpPr>
        <p:spPr>
          <a:xfrm>
            <a:off x="833199" y="4058602"/>
            <a:ext cx="7477601" cy="999768"/>
          </a:xfrm>
          <a:prstGeom prst="rect">
            <a:avLst/>
          </a:prstGeom>
          <a:noFill/>
          <a:ln/>
        </p:spPr>
        <p:txBody>
          <a:bodyPr wrap="square" rtlCol="0" anchor="t"/>
          <a:lstStyle/>
          <a:p>
            <a:pPr marL="0" indent="0">
              <a:lnSpc>
                <a:spcPts val="2624"/>
              </a:lnSpc>
              <a:buNone/>
            </a:pPr>
            <a:r>
              <a:rPr lang="en-US" sz="1750" kern="0" spc="-35" dirty="0">
                <a:solidFill>
                  <a:srgbClr val="272525"/>
                </a:solidFill>
                <a:latin typeface="Source Sans Pro" pitchFamily="34" charset="0"/>
                <a:ea typeface="Source Sans Pro" pitchFamily="34" charset="-122"/>
                <a:cs typeface="Source Sans Pro" pitchFamily="34" charset="-120"/>
              </a:rPr>
              <a:t>This project aims to develop an innovative SMS controlled smart notice board, leveraging the power of natural language processing (NLP) to enhance communication and information sharing.</a:t>
            </a:r>
            <a:endParaRPr lang="en-US" sz="1750" dirty="0"/>
          </a:p>
        </p:txBody>
      </p:sp>
      <p:sp>
        <p:nvSpPr>
          <p:cNvPr id="8" name="Text 3"/>
          <p:cNvSpPr/>
          <p:nvPr/>
        </p:nvSpPr>
        <p:spPr>
          <a:xfrm>
            <a:off x="833199" y="5308283"/>
            <a:ext cx="7477601" cy="999768"/>
          </a:xfrm>
          <a:prstGeom prst="rect">
            <a:avLst/>
          </a:prstGeom>
          <a:noFill/>
          <a:ln/>
        </p:spPr>
        <p:txBody>
          <a:bodyPr wrap="square" rtlCol="0" anchor="t"/>
          <a:lstStyle/>
          <a:p>
            <a:pPr marL="0" indent="0">
              <a:lnSpc>
                <a:spcPts val="2624"/>
              </a:lnSpc>
              <a:buNone/>
            </a:pPr>
            <a:r>
              <a:rPr lang="en-US" sz="1750" kern="0" spc="-35" dirty="0">
                <a:solidFill>
                  <a:srgbClr val="272525"/>
                </a:solidFill>
                <a:latin typeface="Source Sans Pro" pitchFamily="34" charset="0"/>
                <a:ea typeface="Source Sans Pro" pitchFamily="34" charset="-122"/>
                <a:cs typeface="Source Sans Pro" pitchFamily="34" charset="-120"/>
              </a:rPr>
              <a:t>The primary objective is to create a user-friendly and accessible platform that enables users to effortlessly update the notice board with relevant information by sending simple text messages.</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833199" y="1637228"/>
            <a:ext cx="7477601" cy="2705695"/>
          </a:xfrm>
          <a:prstGeom prst="rect">
            <a:avLst/>
          </a:prstGeom>
          <a:noFill/>
          <a:ln/>
        </p:spPr>
        <p:txBody>
          <a:bodyPr wrap="square" rtlCol="0" anchor="t"/>
          <a:lstStyle/>
          <a:p>
            <a:pPr marL="0" indent="0">
              <a:lnSpc>
                <a:spcPts val="7101"/>
              </a:lnSpc>
              <a:buNone/>
            </a:pPr>
            <a:r>
              <a:rPr lang="en-US" sz="5681" b="1" kern="0" spc="-114" dirty="0">
                <a:solidFill>
                  <a:srgbClr val="FF75D3"/>
                </a:solidFill>
                <a:latin typeface="adonis-web" pitchFamily="34" charset="0"/>
                <a:ea typeface="adonis-web" pitchFamily="34" charset="-122"/>
                <a:cs typeface="adonis-web" pitchFamily="34" charset="-120"/>
              </a:rPr>
              <a:t>Natural Language Processing (NLP) Techniques</a:t>
            </a:r>
            <a:endParaRPr lang="en-US" sz="5681" dirty="0"/>
          </a:p>
        </p:txBody>
      </p:sp>
      <p:sp>
        <p:nvSpPr>
          <p:cNvPr id="6" name="Text 2"/>
          <p:cNvSpPr/>
          <p:nvPr/>
        </p:nvSpPr>
        <p:spPr>
          <a:xfrm>
            <a:off x="833199" y="4676180"/>
            <a:ext cx="7477601" cy="666512"/>
          </a:xfrm>
          <a:prstGeom prst="rect">
            <a:avLst/>
          </a:prstGeom>
          <a:noFill/>
          <a:ln/>
        </p:spPr>
        <p:txBody>
          <a:bodyPr wrap="square" rtlCol="0" anchor="t"/>
          <a:lstStyle/>
          <a:p>
            <a:pPr marL="0" indent="0">
              <a:lnSpc>
                <a:spcPts val="2624"/>
              </a:lnSpc>
              <a:buNone/>
            </a:pPr>
            <a:r>
              <a:rPr lang="en-US" sz="1750" kern="0" spc="-35" dirty="0">
                <a:solidFill>
                  <a:srgbClr val="272525"/>
                </a:solidFill>
                <a:latin typeface="Source Sans Pro" pitchFamily="34" charset="0"/>
                <a:ea typeface="Source Sans Pro" pitchFamily="34" charset="-122"/>
                <a:cs typeface="Source Sans Pro" pitchFamily="34" charset="-120"/>
              </a:rPr>
              <a:t>NLP techniques are essential for understanding and interpreting the SMS messages received by the smart notice board.</a:t>
            </a:r>
            <a:endParaRPr lang="en-US" sz="1750" dirty="0"/>
          </a:p>
        </p:txBody>
      </p:sp>
      <p:sp>
        <p:nvSpPr>
          <p:cNvPr id="7" name="Text 3"/>
          <p:cNvSpPr/>
          <p:nvPr/>
        </p:nvSpPr>
        <p:spPr>
          <a:xfrm>
            <a:off x="833199" y="5592604"/>
            <a:ext cx="7477601" cy="999768"/>
          </a:xfrm>
          <a:prstGeom prst="rect">
            <a:avLst/>
          </a:prstGeom>
          <a:noFill/>
          <a:ln/>
        </p:spPr>
        <p:txBody>
          <a:bodyPr wrap="square" rtlCol="0" anchor="t"/>
          <a:lstStyle/>
          <a:p>
            <a:pPr marL="0" indent="0">
              <a:lnSpc>
                <a:spcPts val="2624"/>
              </a:lnSpc>
              <a:buNone/>
            </a:pPr>
            <a:r>
              <a:rPr lang="en-US" sz="1750" kern="0" spc="-35" dirty="0">
                <a:solidFill>
                  <a:srgbClr val="272525"/>
                </a:solidFill>
                <a:latin typeface="Source Sans Pro" pitchFamily="34" charset="0"/>
                <a:ea typeface="Source Sans Pro" pitchFamily="34" charset="-122"/>
                <a:cs typeface="Source Sans Pro" pitchFamily="34" charset="-120"/>
              </a:rPr>
              <a:t>The system utilizes advanced NLP algorithms, including text preprocessing, sentiment analysis, and intent recognition, to accurately extract meaningful information from the messages.</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833199" y="908538"/>
            <a:ext cx="7477601" cy="2983377"/>
          </a:xfrm>
          <a:prstGeom prst="rect">
            <a:avLst/>
          </a:prstGeom>
          <a:noFill/>
          <a:ln/>
        </p:spPr>
        <p:txBody>
          <a:bodyPr wrap="square" rtlCol="0" anchor="t"/>
          <a:lstStyle/>
          <a:p>
            <a:pPr marL="0" indent="0">
              <a:lnSpc>
                <a:spcPts val="7101"/>
              </a:lnSpc>
              <a:buNone/>
            </a:pPr>
            <a:r>
              <a:rPr lang="en-US" sz="5681" b="1" kern="0" spc="-114" dirty="0">
                <a:solidFill>
                  <a:srgbClr val="FF75D3"/>
                </a:solidFill>
                <a:latin typeface="adonis-web" pitchFamily="34" charset="0"/>
                <a:ea typeface="adonis-web" pitchFamily="34" charset="-122"/>
                <a:cs typeface="adonis-web" pitchFamily="34" charset="-120"/>
              </a:rPr>
              <a:t>Hardware Components and Architecture</a:t>
            </a:r>
            <a:endParaRPr lang="en-US" sz="5681" dirty="0"/>
          </a:p>
        </p:txBody>
      </p:sp>
      <p:sp>
        <p:nvSpPr>
          <p:cNvPr id="6" name="Text 2"/>
          <p:cNvSpPr/>
          <p:nvPr/>
        </p:nvSpPr>
        <p:spPr>
          <a:xfrm>
            <a:off x="833199" y="4225171"/>
            <a:ext cx="7477601" cy="666512"/>
          </a:xfrm>
          <a:prstGeom prst="rect">
            <a:avLst/>
          </a:prstGeom>
          <a:noFill/>
          <a:ln/>
        </p:spPr>
        <p:txBody>
          <a:bodyPr wrap="square" rtlCol="0" anchor="t"/>
          <a:lstStyle/>
          <a:p>
            <a:pPr marL="0" indent="0">
              <a:lnSpc>
                <a:spcPts val="2624"/>
              </a:lnSpc>
              <a:buNone/>
            </a:pPr>
            <a:r>
              <a:rPr lang="en-US" sz="1750" kern="0" spc="-35" dirty="0">
                <a:solidFill>
                  <a:srgbClr val="272525"/>
                </a:solidFill>
                <a:latin typeface="Source Sans Pro" pitchFamily="34" charset="0"/>
                <a:ea typeface="Source Sans Pro" pitchFamily="34" charset="-122"/>
                <a:cs typeface="Source Sans Pro" pitchFamily="34" charset="-120"/>
              </a:rPr>
              <a:t>The SMS Controlled Smart Notice Board relies on a robust hardware infrastructure to receive and process SMS messages and display information effectively.</a:t>
            </a:r>
            <a:endParaRPr lang="en-US" sz="1750" dirty="0"/>
          </a:p>
        </p:txBody>
      </p:sp>
      <p:sp>
        <p:nvSpPr>
          <p:cNvPr id="7" name="Text 3"/>
          <p:cNvSpPr/>
          <p:nvPr/>
        </p:nvSpPr>
        <p:spPr>
          <a:xfrm>
            <a:off x="833199" y="5141595"/>
            <a:ext cx="7477601" cy="999768"/>
          </a:xfrm>
          <a:prstGeom prst="rect">
            <a:avLst/>
          </a:prstGeom>
          <a:noFill/>
          <a:ln/>
        </p:spPr>
        <p:txBody>
          <a:bodyPr wrap="square" rtlCol="0" anchor="t"/>
          <a:lstStyle/>
          <a:p>
            <a:pPr marL="0" indent="0">
              <a:lnSpc>
                <a:spcPts val="2624"/>
              </a:lnSpc>
              <a:buNone/>
            </a:pPr>
            <a:r>
              <a:rPr lang="en-US" sz="1750" kern="0" spc="-35" dirty="0">
                <a:solidFill>
                  <a:srgbClr val="272525"/>
                </a:solidFill>
                <a:latin typeface="Source Sans Pro" pitchFamily="34" charset="0"/>
                <a:ea typeface="Source Sans Pro" pitchFamily="34" charset="-122"/>
                <a:cs typeface="Source Sans Pro" pitchFamily="34" charset="-120"/>
              </a:rPr>
              <a:t>The central component is a microcontroller, which acts as the brain of the system. It is responsible for handling communication protocols, managing input/output operations, and controlling the display.</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833199" y="2546390"/>
            <a:ext cx="7477601" cy="1803797"/>
          </a:xfrm>
          <a:prstGeom prst="rect">
            <a:avLst/>
          </a:prstGeom>
          <a:noFill/>
          <a:ln/>
        </p:spPr>
        <p:txBody>
          <a:bodyPr wrap="square" rtlCol="0" anchor="t"/>
          <a:lstStyle/>
          <a:p>
            <a:pPr marL="0" indent="0">
              <a:lnSpc>
                <a:spcPts val="7101"/>
              </a:lnSpc>
              <a:buNone/>
            </a:pPr>
            <a:r>
              <a:rPr lang="en-US" sz="5681" b="1" kern="0" spc="-114" dirty="0">
                <a:solidFill>
                  <a:srgbClr val="FF75D3"/>
                </a:solidFill>
                <a:latin typeface="adonis-web" pitchFamily="34" charset="0"/>
                <a:ea typeface="adonis-web" pitchFamily="34" charset="-122"/>
                <a:cs typeface="adonis-web" pitchFamily="34" charset="-120"/>
              </a:rPr>
              <a:t>SMS Integration and Message Parsing</a:t>
            </a:r>
            <a:endParaRPr lang="en-US" sz="5681" dirty="0"/>
          </a:p>
        </p:txBody>
      </p:sp>
      <p:sp>
        <p:nvSpPr>
          <p:cNvPr id="6" name="Text 2"/>
          <p:cNvSpPr/>
          <p:nvPr/>
        </p:nvSpPr>
        <p:spPr>
          <a:xfrm>
            <a:off x="833199" y="4683443"/>
            <a:ext cx="7477601" cy="999768"/>
          </a:xfrm>
          <a:prstGeom prst="rect">
            <a:avLst/>
          </a:prstGeom>
          <a:noFill/>
          <a:ln/>
        </p:spPr>
        <p:txBody>
          <a:bodyPr wrap="square" rtlCol="0" anchor="t"/>
          <a:lstStyle/>
          <a:p>
            <a:pPr marL="0" indent="0">
              <a:lnSpc>
                <a:spcPts val="2624"/>
              </a:lnSpc>
              <a:buNone/>
            </a:pPr>
            <a:r>
              <a:rPr lang="en-US" sz="1750" kern="0" spc="-35" dirty="0">
                <a:solidFill>
                  <a:srgbClr val="272525"/>
                </a:solidFill>
                <a:latin typeface="Source Sans Pro" pitchFamily="34" charset="0"/>
                <a:ea typeface="Source Sans Pro" pitchFamily="34" charset="-122"/>
                <a:cs typeface="Source Sans Pro" pitchFamily="34" charset="-120"/>
              </a:rPr>
              <a:t>This section discusses the integration of SMS functionality into the smart notice board system. We'll explore how the system receives, parses, and interprets SMS messages.</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833199" y="2088118"/>
            <a:ext cx="7477601" cy="1803797"/>
          </a:xfrm>
          <a:prstGeom prst="rect">
            <a:avLst/>
          </a:prstGeom>
          <a:noFill/>
          <a:ln/>
        </p:spPr>
        <p:txBody>
          <a:bodyPr wrap="square" rtlCol="0" anchor="t"/>
          <a:lstStyle/>
          <a:p>
            <a:pPr marL="0" indent="0">
              <a:lnSpc>
                <a:spcPts val="7101"/>
              </a:lnSpc>
              <a:buNone/>
            </a:pPr>
            <a:r>
              <a:rPr lang="en-US" sz="5681" b="1" kern="0" spc="-114" dirty="0">
                <a:solidFill>
                  <a:srgbClr val="FF75D3"/>
                </a:solidFill>
                <a:latin typeface="adonis-web" pitchFamily="34" charset="0"/>
                <a:ea typeface="adonis-web" pitchFamily="34" charset="-122"/>
                <a:cs typeface="adonis-web" pitchFamily="34" charset="-120"/>
              </a:rPr>
              <a:t>Dynamic Content Display and Updating</a:t>
            </a:r>
            <a:endParaRPr lang="en-US" sz="5681" dirty="0"/>
          </a:p>
        </p:txBody>
      </p:sp>
      <p:sp>
        <p:nvSpPr>
          <p:cNvPr id="6" name="Text 2"/>
          <p:cNvSpPr/>
          <p:nvPr/>
        </p:nvSpPr>
        <p:spPr>
          <a:xfrm>
            <a:off x="833199" y="4225171"/>
            <a:ext cx="7477601" cy="999768"/>
          </a:xfrm>
          <a:prstGeom prst="rect">
            <a:avLst/>
          </a:prstGeom>
          <a:noFill/>
          <a:ln/>
        </p:spPr>
        <p:txBody>
          <a:bodyPr wrap="square" rtlCol="0" anchor="t"/>
          <a:lstStyle/>
          <a:p>
            <a:pPr marL="0" indent="0">
              <a:lnSpc>
                <a:spcPts val="2624"/>
              </a:lnSpc>
              <a:buNone/>
            </a:pPr>
            <a:r>
              <a:rPr lang="en-US" sz="1750" kern="0" spc="-35" dirty="0">
                <a:solidFill>
                  <a:srgbClr val="272525"/>
                </a:solidFill>
                <a:latin typeface="Source Sans Pro" pitchFamily="34" charset="0"/>
                <a:ea typeface="Source Sans Pro" pitchFamily="34" charset="-122"/>
                <a:cs typeface="Source Sans Pro" pitchFamily="34" charset="-120"/>
              </a:rPr>
              <a:t>The notice board seamlessly displays the dynamic content received from SMS messages. It dynamically updates the display with information such as announcements, schedules, or reminders.</a:t>
            </a:r>
            <a:endParaRPr lang="en-US" sz="1750" dirty="0"/>
          </a:p>
        </p:txBody>
      </p:sp>
      <p:sp>
        <p:nvSpPr>
          <p:cNvPr id="7" name="Text 3"/>
          <p:cNvSpPr/>
          <p:nvPr/>
        </p:nvSpPr>
        <p:spPr>
          <a:xfrm>
            <a:off x="833199" y="5474851"/>
            <a:ext cx="7477601" cy="666512"/>
          </a:xfrm>
          <a:prstGeom prst="rect">
            <a:avLst/>
          </a:prstGeom>
          <a:noFill/>
          <a:ln/>
        </p:spPr>
        <p:txBody>
          <a:bodyPr wrap="square" rtlCol="0" anchor="t"/>
          <a:lstStyle/>
          <a:p>
            <a:pPr marL="0" indent="0">
              <a:lnSpc>
                <a:spcPts val="2624"/>
              </a:lnSpc>
              <a:buNone/>
            </a:pPr>
            <a:r>
              <a:rPr lang="en-US" sz="1750" kern="0" spc="-35" dirty="0">
                <a:solidFill>
                  <a:srgbClr val="272525"/>
                </a:solidFill>
                <a:latin typeface="Source Sans Pro" pitchFamily="34" charset="0"/>
                <a:ea typeface="Source Sans Pro" pitchFamily="34" charset="-122"/>
                <a:cs typeface="Source Sans Pro" pitchFamily="34" charset="-120"/>
              </a:rPr>
              <a:t>The system utilizes a user-friendly interface for managing content. Administrators can easily update the display, ensuring information is always current.</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pic>
        <p:nvPicPr>
          <p:cNvPr id="5" name="Image 2" descr="preencoded.png"/>
          <p:cNvPicPr>
            <a:picLocks noChangeAspect="1"/>
          </p:cNvPicPr>
          <p:nvPr/>
        </p:nvPicPr>
        <p:blipFill>
          <a:blip r:embed="rId5"/>
          <a:stretch>
            <a:fillRect/>
          </a:stretch>
        </p:blipFill>
        <p:spPr>
          <a:xfrm>
            <a:off x="9421654" y="2266712"/>
            <a:ext cx="4930973" cy="3696176"/>
          </a:xfrm>
          <a:prstGeom prst="rect">
            <a:avLst/>
          </a:prstGeom>
        </p:spPr>
      </p:pic>
      <p:sp>
        <p:nvSpPr>
          <p:cNvPr id="6" name="Text 1"/>
          <p:cNvSpPr/>
          <p:nvPr/>
        </p:nvSpPr>
        <p:spPr>
          <a:xfrm>
            <a:off x="833199" y="1754862"/>
            <a:ext cx="7477601" cy="1803797"/>
          </a:xfrm>
          <a:prstGeom prst="rect">
            <a:avLst/>
          </a:prstGeom>
          <a:noFill/>
          <a:ln/>
        </p:spPr>
        <p:txBody>
          <a:bodyPr wrap="square" rtlCol="0" anchor="t"/>
          <a:lstStyle/>
          <a:p>
            <a:pPr marL="0" indent="0">
              <a:lnSpc>
                <a:spcPts val="7101"/>
              </a:lnSpc>
              <a:buNone/>
            </a:pPr>
            <a:r>
              <a:rPr lang="en-US" sz="5681" b="1" kern="0" spc="-114" dirty="0">
                <a:solidFill>
                  <a:srgbClr val="FF75D3"/>
                </a:solidFill>
                <a:latin typeface="adonis-web" pitchFamily="34" charset="0"/>
                <a:ea typeface="adonis-web" pitchFamily="34" charset="-122"/>
                <a:cs typeface="adonis-web" pitchFamily="34" charset="-120"/>
              </a:rPr>
              <a:t>Security and Access Control</a:t>
            </a:r>
            <a:endParaRPr lang="en-US" sz="5681" dirty="0"/>
          </a:p>
        </p:txBody>
      </p:sp>
      <p:sp>
        <p:nvSpPr>
          <p:cNvPr id="7" name="Text 2"/>
          <p:cNvSpPr/>
          <p:nvPr/>
        </p:nvSpPr>
        <p:spPr>
          <a:xfrm>
            <a:off x="833199" y="3891915"/>
            <a:ext cx="7477601" cy="999768"/>
          </a:xfrm>
          <a:prstGeom prst="rect">
            <a:avLst/>
          </a:prstGeom>
          <a:noFill/>
          <a:ln/>
        </p:spPr>
        <p:txBody>
          <a:bodyPr wrap="square" rtlCol="0" anchor="t"/>
          <a:lstStyle/>
          <a:p>
            <a:pPr marL="0" indent="0">
              <a:lnSpc>
                <a:spcPts val="2624"/>
              </a:lnSpc>
              <a:buNone/>
            </a:pPr>
            <a:r>
              <a:rPr lang="en-US" sz="1750" kern="0" spc="-35" dirty="0">
                <a:solidFill>
                  <a:srgbClr val="272525"/>
                </a:solidFill>
                <a:latin typeface="Source Sans Pro" pitchFamily="34" charset="0"/>
                <a:ea typeface="Source Sans Pro" pitchFamily="34" charset="-122"/>
                <a:cs typeface="Source Sans Pro" pitchFamily="34" charset="-120"/>
              </a:rPr>
              <a:t>Robust security measures are essential for safeguarding the smart notice board and its sensitive content. A multi-layered approach includes user authentication, access control lists, and data encryption.</a:t>
            </a:r>
            <a:endParaRPr lang="en-US" sz="1750" dirty="0"/>
          </a:p>
        </p:txBody>
      </p:sp>
      <p:sp>
        <p:nvSpPr>
          <p:cNvPr id="8" name="Text 3"/>
          <p:cNvSpPr/>
          <p:nvPr/>
        </p:nvSpPr>
        <p:spPr>
          <a:xfrm>
            <a:off x="833199" y="5141595"/>
            <a:ext cx="7477601" cy="1333024"/>
          </a:xfrm>
          <a:prstGeom prst="rect">
            <a:avLst/>
          </a:prstGeom>
          <a:noFill/>
          <a:ln/>
        </p:spPr>
        <p:txBody>
          <a:bodyPr wrap="square" rtlCol="0" anchor="t"/>
          <a:lstStyle/>
          <a:p>
            <a:pPr marL="0" indent="0">
              <a:lnSpc>
                <a:spcPts val="2624"/>
              </a:lnSpc>
              <a:buNone/>
            </a:pPr>
            <a:r>
              <a:rPr lang="en-US" sz="1750" kern="0" spc="-35" dirty="0">
                <a:solidFill>
                  <a:srgbClr val="272525"/>
                </a:solidFill>
                <a:latin typeface="Source Sans Pro" pitchFamily="34" charset="0"/>
                <a:ea typeface="Source Sans Pro" pitchFamily="34" charset="-122"/>
                <a:cs typeface="Source Sans Pro" pitchFamily="34" charset="-120"/>
              </a:rPr>
              <a:t>User authentication ensures that only authorized individuals can access and modify the board's content. Access control lists restrict user permissions, preventing unauthorized changes or deletions. Data encryption protects sensitive information from unauthorized access and tampering.</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pic>
        <p:nvPicPr>
          <p:cNvPr id="5" name="Image 2" descr="preencoded.png"/>
          <p:cNvPicPr>
            <a:picLocks noChangeAspect="1"/>
          </p:cNvPicPr>
          <p:nvPr/>
        </p:nvPicPr>
        <p:blipFill>
          <a:blip r:embed="rId5"/>
          <a:stretch>
            <a:fillRect/>
          </a:stretch>
        </p:blipFill>
        <p:spPr>
          <a:xfrm>
            <a:off x="9421654" y="1649254"/>
            <a:ext cx="4931093" cy="4931093"/>
          </a:xfrm>
          <a:prstGeom prst="rect">
            <a:avLst/>
          </a:prstGeom>
        </p:spPr>
      </p:pic>
      <p:sp>
        <p:nvSpPr>
          <p:cNvPr id="6" name="Text 1"/>
          <p:cNvSpPr/>
          <p:nvPr/>
        </p:nvSpPr>
        <p:spPr>
          <a:xfrm>
            <a:off x="833199" y="2088118"/>
            <a:ext cx="7477601" cy="1803797"/>
          </a:xfrm>
          <a:prstGeom prst="rect">
            <a:avLst/>
          </a:prstGeom>
          <a:noFill/>
          <a:ln/>
        </p:spPr>
        <p:txBody>
          <a:bodyPr wrap="square" rtlCol="0" anchor="t"/>
          <a:lstStyle/>
          <a:p>
            <a:pPr marL="0" indent="0">
              <a:lnSpc>
                <a:spcPts val="7101"/>
              </a:lnSpc>
              <a:buNone/>
            </a:pPr>
            <a:r>
              <a:rPr lang="en-US" sz="5681" b="1" kern="0" spc="-114" dirty="0">
                <a:solidFill>
                  <a:srgbClr val="FF75D3"/>
                </a:solidFill>
                <a:latin typeface="adonis-web" pitchFamily="34" charset="0"/>
                <a:ea typeface="adonis-web" pitchFamily="34" charset="-122"/>
                <a:cs typeface="adonis-web" pitchFamily="34" charset="-120"/>
              </a:rPr>
              <a:t>Conclusion and Future Enhancements</a:t>
            </a:r>
            <a:endParaRPr lang="en-US" sz="5681" dirty="0"/>
          </a:p>
        </p:txBody>
      </p:sp>
      <p:sp>
        <p:nvSpPr>
          <p:cNvPr id="7" name="Text 2"/>
          <p:cNvSpPr/>
          <p:nvPr/>
        </p:nvSpPr>
        <p:spPr>
          <a:xfrm>
            <a:off x="833199" y="4225171"/>
            <a:ext cx="7477601" cy="666512"/>
          </a:xfrm>
          <a:prstGeom prst="rect">
            <a:avLst/>
          </a:prstGeom>
          <a:noFill/>
          <a:ln/>
        </p:spPr>
        <p:txBody>
          <a:bodyPr wrap="square" rtlCol="0" anchor="t"/>
          <a:lstStyle/>
          <a:p>
            <a:pPr marL="0" indent="0">
              <a:lnSpc>
                <a:spcPts val="2624"/>
              </a:lnSpc>
              <a:buNone/>
            </a:pPr>
            <a:r>
              <a:rPr lang="en-US" sz="1750" kern="0" spc="-35" dirty="0">
                <a:solidFill>
                  <a:srgbClr val="272525"/>
                </a:solidFill>
                <a:latin typeface="Source Sans Pro" pitchFamily="34" charset="0"/>
                <a:ea typeface="Source Sans Pro" pitchFamily="34" charset="-122"/>
                <a:cs typeface="Source Sans Pro" pitchFamily="34" charset="-120"/>
              </a:rPr>
              <a:t>This SMS controlled smart notice board project offers a versatile and user-friendly solution for displaying information dynamically.</a:t>
            </a:r>
            <a:endParaRPr lang="en-US" sz="1750" dirty="0"/>
          </a:p>
        </p:txBody>
      </p:sp>
      <p:sp>
        <p:nvSpPr>
          <p:cNvPr id="8" name="Text 3"/>
          <p:cNvSpPr/>
          <p:nvPr/>
        </p:nvSpPr>
        <p:spPr>
          <a:xfrm>
            <a:off x="833199" y="5141595"/>
            <a:ext cx="7477601" cy="999768"/>
          </a:xfrm>
          <a:prstGeom prst="rect">
            <a:avLst/>
          </a:prstGeom>
          <a:noFill/>
          <a:ln/>
        </p:spPr>
        <p:txBody>
          <a:bodyPr wrap="square" rtlCol="0" anchor="t"/>
          <a:lstStyle/>
          <a:p>
            <a:pPr marL="0" indent="0">
              <a:lnSpc>
                <a:spcPts val="2624"/>
              </a:lnSpc>
              <a:buNone/>
            </a:pPr>
            <a:r>
              <a:rPr lang="en-US" sz="1750" kern="0" spc="-35" dirty="0">
                <a:solidFill>
                  <a:srgbClr val="272525"/>
                </a:solidFill>
                <a:latin typeface="Source Sans Pro" pitchFamily="34" charset="0"/>
                <a:ea typeface="Source Sans Pro" pitchFamily="34" charset="-122"/>
                <a:cs typeface="Source Sans Pro" pitchFamily="34" charset="-120"/>
              </a:rPr>
              <a:t>Future enhancements could include integration with external data sources, such as weather updates or traffic information, for a more comprehensive and informative experience.</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pic>
        <p:nvPicPr>
          <p:cNvPr id="5" name="Image 2" descr="preencoded.png"/>
          <p:cNvPicPr>
            <a:picLocks noChangeAspect="1"/>
          </p:cNvPicPr>
          <p:nvPr/>
        </p:nvPicPr>
        <p:blipFill>
          <a:blip r:embed="rId5"/>
          <a:stretch>
            <a:fillRect/>
          </a:stretch>
        </p:blipFill>
        <p:spPr>
          <a:xfrm>
            <a:off x="9421654" y="827365"/>
            <a:ext cx="4930973" cy="6574750"/>
          </a:xfrm>
          <a:prstGeom prst="rect">
            <a:avLst/>
          </a:prstGeom>
        </p:spPr>
      </p:pic>
      <p:sp>
        <p:nvSpPr>
          <p:cNvPr id="6" name="Text 1"/>
          <p:cNvSpPr/>
          <p:nvPr/>
        </p:nvSpPr>
        <p:spPr>
          <a:xfrm>
            <a:off x="833199" y="2205871"/>
            <a:ext cx="7214830" cy="901898"/>
          </a:xfrm>
          <a:prstGeom prst="rect">
            <a:avLst/>
          </a:prstGeom>
          <a:noFill/>
          <a:ln/>
        </p:spPr>
        <p:txBody>
          <a:bodyPr wrap="none" rtlCol="0" anchor="t"/>
          <a:lstStyle/>
          <a:p>
            <a:pPr marL="0" indent="0">
              <a:lnSpc>
                <a:spcPts val="7101"/>
              </a:lnSpc>
              <a:buNone/>
            </a:pPr>
            <a:r>
              <a:rPr lang="en-US" sz="5681" b="1" kern="0" spc="-114" dirty="0">
                <a:solidFill>
                  <a:srgbClr val="FF75D3"/>
                </a:solidFill>
                <a:latin typeface="adonis-web" pitchFamily="34" charset="0"/>
                <a:ea typeface="adonis-web" pitchFamily="34" charset="-122"/>
                <a:cs typeface="adonis-web" pitchFamily="34" charset="-120"/>
              </a:rPr>
              <a:t>Related Work</a:t>
            </a:r>
            <a:endParaRPr lang="en-US" sz="5681" dirty="0"/>
          </a:p>
        </p:txBody>
      </p:sp>
      <p:sp>
        <p:nvSpPr>
          <p:cNvPr id="7" name="Text 2"/>
          <p:cNvSpPr/>
          <p:nvPr/>
        </p:nvSpPr>
        <p:spPr>
          <a:xfrm>
            <a:off x="833199" y="3441025"/>
            <a:ext cx="7477601" cy="999768"/>
          </a:xfrm>
          <a:prstGeom prst="rect">
            <a:avLst/>
          </a:prstGeom>
          <a:noFill/>
          <a:ln/>
        </p:spPr>
        <p:txBody>
          <a:bodyPr wrap="square" rtlCol="0" anchor="t"/>
          <a:lstStyle/>
          <a:p>
            <a:pPr marL="0" indent="0">
              <a:lnSpc>
                <a:spcPts val="2624"/>
              </a:lnSpc>
              <a:buNone/>
            </a:pPr>
            <a:r>
              <a:rPr lang="en-US" sz="1750" kern="0" spc="-35" dirty="0">
                <a:solidFill>
                  <a:srgbClr val="272525"/>
                </a:solidFill>
                <a:latin typeface="Source Sans Pro" pitchFamily="34" charset="0"/>
                <a:ea typeface="Source Sans Pro" pitchFamily="34" charset="-122"/>
                <a:cs typeface="Source Sans Pro" pitchFamily="34" charset="-120"/>
              </a:rPr>
              <a:t>Several research papers explore the concept of smart notice boards, focusing on different aspects such as user interface design, content management, and integration with external systems.</a:t>
            </a:r>
            <a:endParaRPr lang="en-US" sz="1750" dirty="0"/>
          </a:p>
        </p:txBody>
      </p:sp>
      <p:sp>
        <p:nvSpPr>
          <p:cNvPr id="8" name="Text 3"/>
          <p:cNvSpPr/>
          <p:nvPr/>
        </p:nvSpPr>
        <p:spPr>
          <a:xfrm>
            <a:off x="833199" y="4690705"/>
            <a:ext cx="7477601" cy="1333024"/>
          </a:xfrm>
          <a:prstGeom prst="rect">
            <a:avLst/>
          </a:prstGeom>
          <a:noFill/>
          <a:ln/>
        </p:spPr>
        <p:txBody>
          <a:bodyPr wrap="square" rtlCol="0" anchor="t"/>
          <a:lstStyle/>
          <a:p>
            <a:pPr marL="0" indent="0">
              <a:lnSpc>
                <a:spcPts val="2624"/>
              </a:lnSpc>
              <a:buNone/>
            </a:pPr>
            <a:r>
              <a:rPr lang="en-US" sz="1750" kern="0" spc="-35" dirty="0">
                <a:solidFill>
                  <a:srgbClr val="272525"/>
                </a:solidFill>
                <a:latin typeface="Source Sans Pro" pitchFamily="34" charset="0"/>
                <a:ea typeface="Source Sans Pro" pitchFamily="34" charset="-122"/>
                <a:cs typeface="Source Sans Pro" pitchFamily="34" charset="-120"/>
              </a:rPr>
              <a:t>For example, a study on the "User Interface Design of Smart Notice Boards" investigates how to enhance user engagement and accessibility. Another research project, "Dynamic Content Management for Smart Notice Boards," explores methods for efficient content delivery and updates.</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Custom</PresentationFormat>
  <Paragraphs>0</Paragraphs>
  <Slides>10</Slides>
  <Notes>10</Notes>
  <HiddenSlides>0</HiddenSlides>
  <MMClips>0</MMClips>
  <ScaleCrop>false</ScaleCrop>
  <HeadingPairs>
    <vt:vector size="4" baseType="variant">
      <vt:variant>
        <vt:lpstr>Theme</vt:lpstr>
      </vt:variant>
      <vt:variant>
        <vt:i4>1</vt:i4>
      </vt:variant>
      <vt:variant>
        <vt:lpstr>Slide Titles</vt:lpstr>
      </vt:variant>
      <vt:variant>
        <vt:i4>10</vt:i4>
      </vt:variant>
    </vt:vector>
  </HeadingPairs>
  <TitlesOfParts>
    <vt:vector size="11"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Guest User</cp:lastModifiedBy>
  <cp:revision>2</cp:revision>
  <dcterms:created xsi:type="dcterms:W3CDTF">2024-06-16T03:32:03Z</dcterms:created>
  <dcterms:modified xsi:type="dcterms:W3CDTF">2024-06-17T04:14:53Z</dcterms:modified>
</cp:coreProperties>
</file>